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Dosis"/>
      <p:regular r:id="rId24"/>
      <p:bold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Pontano Sans"/>
      <p:regular r:id="rId30"/>
    </p:embeddedFont>
    <p:embeddedFont>
      <p:font typeface="Dosis ExtraLight"/>
      <p:regular r:id="rId31"/>
      <p:bold r:id="rId32"/>
    </p:embeddedFont>
    <p:embeddedFont>
      <p:font typeface="Source Sans Pr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8F4DD5-26A0-4DDF-983B-C1A60DB9EDDD}">
  <a:tblStyle styleId="{D48F4DD5-26A0-4DDF-983B-C1A60DB9ED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Dosis-regular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aleway-regular.fntdata"/><Relationship Id="rId25" Type="http://schemas.openxmlformats.org/officeDocument/2006/relationships/font" Target="fonts/Dosis-bold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aleway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osisExtraLight-regular.fntdata"/><Relationship Id="rId30" Type="http://schemas.openxmlformats.org/officeDocument/2006/relationships/font" Target="fonts/PontanoSans-regular.fntdata"/><Relationship Id="rId11" Type="http://schemas.openxmlformats.org/officeDocument/2006/relationships/slide" Target="slides/slide4.xml"/><Relationship Id="rId33" Type="http://schemas.openxmlformats.org/officeDocument/2006/relationships/font" Target="fonts/SourceSansPro-regular.fntdata"/><Relationship Id="rId10" Type="http://schemas.openxmlformats.org/officeDocument/2006/relationships/slide" Target="slides/slide3.xml"/><Relationship Id="rId32" Type="http://schemas.openxmlformats.org/officeDocument/2006/relationships/font" Target="fonts/DosisExtraLight-bold.fntdata"/><Relationship Id="rId13" Type="http://schemas.openxmlformats.org/officeDocument/2006/relationships/slide" Target="slides/slide6.xml"/><Relationship Id="rId35" Type="http://schemas.openxmlformats.org/officeDocument/2006/relationships/font" Target="fonts/SourceSansPro-italic.fntdata"/><Relationship Id="rId12" Type="http://schemas.openxmlformats.org/officeDocument/2006/relationships/slide" Target="slides/slide5.xml"/><Relationship Id="rId34" Type="http://schemas.openxmlformats.org/officeDocument/2006/relationships/font" Target="fonts/SourceSansPro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SourceSansPr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16330d010_1_16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16330d010_1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61c31dc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61c31dc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161c31dc7_6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161c31dc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61c31dc7_6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61c31dc7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161c31dc7_6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161c31dc7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161c31dc7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161c31dc7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161c31dc7_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161c31dc7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16330d010_1_17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16330d010_1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161c31dc7_5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161c31dc7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6330d010_1_17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6330d010_1_1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16330d010_1_17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16330d010_1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169f05b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169f05b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project that we want to continue doing to create a great sustainable and economic outcome. Use sustainability to fix economy. Not just giving money but making them work for it.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161c31dc7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161c31dc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16330d010_1_17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16330d010_1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161c31dc7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161c31dc7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161c31dc7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161c31dc7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4136135"/>
            <a:ext cx="1085915" cy="1007345"/>
          </a:xfrm>
          <a:custGeom>
            <a:rect b="b" l="l" r="r" t="t"/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1936023" cy="2500369"/>
          </a:xfrm>
          <a:custGeom>
            <a:rect b="b" l="l" r="r" t="t"/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221665" y="0"/>
            <a:ext cx="971649" cy="843027"/>
          </a:xfrm>
          <a:custGeom>
            <a:rect b="b" l="l" r="r" t="t"/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235802" y="2802078"/>
            <a:ext cx="1905613" cy="1255536"/>
          </a:xfrm>
          <a:custGeom>
            <a:rect b="b" l="l" r="r" t="t"/>
            <a:pathLst>
              <a:path extrusionOk="0" h="12944" w="19646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0" y="4136091"/>
            <a:ext cx="1085984" cy="1007319"/>
          </a:xfrm>
          <a:custGeom>
            <a:rect b="b" l="l" r="r" t="t"/>
            <a:pathLst>
              <a:path extrusionOk="0" h="10385" w="11196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0"/>
            <a:ext cx="1936070" cy="2500305"/>
          </a:xfrm>
          <a:custGeom>
            <a:rect b="b" l="l" r="r" t="t"/>
            <a:pathLst>
              <a:path extrusionOk="0" h="25777" w="1996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2221739" y="0"/>
            <a:ext cx="971624" cy="843005"/>
          </a:xfrm>
          <a:custGeom>
            <a:rect b="b" l="l" r="r" t="t"/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80587" y="3914645"/>
            <a:ext cx="1491337" cy="1228764"/>
          </a:xfrm>
          <a:custGeom>
            <a:rect b="b" l="l" r="r" t="t"/>
            <a:pathLst>
              <a:path extrusionOk="0" h="12668" w="15375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1650244" y="3237827"/>
            <a:ext cx="930521" cy="1355672"/>
          </a:xfrm>
          <a:custGeom>
            <a:rect b="b" l="l" r="r" t="t"/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7602686" y="3512916"/>
            <a:ext cx="1278848" cy="1021604"/>
          </a:xfrm>
          <a:custGeom>
            <a:rect b="b" l="l" r="r" t="t"/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6991883" y="3961149"/>
            <a:ext cx="566286" cy="927029"/>
          </a:xfrm>
          <a:custGeom>
            <a:rect b="b" l="l" r="r" t="t"/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0" y="2514602"/>
            <a:ext cx="1378855" cy="1907408"/>
          </a:xfrm>
          <a:custGeom>
            <a:rect b="b" l="l" r="r" t="t"/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2114578" y="0"/>
            <a:ext cx="1107352" cy="964471"/>
          </a:xfrm>
          <a:custGeom>
            <a:rect b="b" l="l" r="r" t="t"/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7600940" y="421461"/>
            <a:ext cx="1543076" cy="2686124"/>
          </a:xfrm>
          <a:custGeom>
            <a:rect b="b" l="l" r="r" t="t"/>
            <a:pathLst>
              <a:path extrusionOk="0" h="27692" w="15908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i="1" sz="2600">
                <a:solidFill>
                  <a:schemeClr val="accent2"/>
                </a:solidFill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i="1" sz="2600">
                <a:solidFill>
                  <a:schemeClr val="accent2"/>
                </a:solidFill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i="1" sz="2600">
                <a:solidFill>
                  <a:schemeClr val="accent2"/>
                </a:solidFill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i="1" sz="2600">
                <a:solidFill>
                  <a:schemeClr val="accent2"/>
                </a:solidFill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i="1" sz="2600">
                <a:solidFill>
                  <a:schemeClr val="accent2"/>
                </a:solidFill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i="1" sz="2600">
                <a:solidFill>
                  <a:schemeClr val="accent2"/>
                </a:solidFill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i="1" sz="2600">
                <a:solidFill>
                  <a:schemeClr val="accent2"/>
                </a:solidFill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i="1" sz="2600">
                <a:solidFill>
                  <a:schemeClr val="accent2"/>
                </a:solidFill>
              </a:defRPr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i="1"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528548" y="1071451"/>
            <a:ext cx="1164582" cy="1832524"/>
          </a:xfrm>
          <a:custGeom>
            <a:rect b="b" l="l" r="r" t="t"/>
            <a:pathLst>
              <a:path extrusionOk="0" h="18892" w="12006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1192991" y="0"/>
            <a:ext cx="2343229" cy="1357321"/>
          </a:xfrm>
          <a:custGeom>
            <a:rect b="b" l="l" r="r" t="t"/>
            <a:pathLst>
              <a:path extrusionOk="0" h="13993" w="24157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0" y="3350346"/>
            <a:ext cx="1257314" cy="1793142"/>
          </a:xfrm>
          <a:custGeom>
            <a:rect b="b" l="l" r="r" t="t"/>
            <a:pathLst>
              <a:path extrusionOk="0" h="18486" w="12962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0" y="4136135"/>
            <a:ext cx="1085915" cy="1007345"/>
          </a:xfrm>
          <a:custGeom>
            <a:rect b="b" l="l" r="r" t="t"/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0" y="0"/>
            <a:ext cx="1936023" cy="2500369"/>
          </a:xfrm>
          <a:custGeom>
            <a:rect b="b" l="l" r="r" t="t"/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2221665" y="0"/>
            <a:ext cx="971649" cy="843027"/>
          </a:xfrm>
          <a:custGeom>
            <a:rect b="b" l="l" r="r" t="t"/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2007373" y="2801981"/>
            <a:ext cx="1494925" cy="907315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 rot="758744">
            <a:off x="1198314" y="3395329"/>
            <a:ext cx="582376" cy="869781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1993115" y="0"/>
            <a:ext cx="1828888" cy="1393078"/>
          </a:xfrm>
          <a:custGeom>
            <a:rect b="b" l="l" r="r" t="t"/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1793105" y="4243274"/>
            <a:ext cx="1271637" cy="900137"/>
          </a:xfrm>
          <a:custGeom>
            <a:rect b="b" l="l" r="r" t="t"/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0" y="2907418"/>
            <a:ext cx="971624" cy="1607346"/>
          </a:xfrm>
          <a:custGeom>
            <a:rect b="b" l="l" r="r" t="t"/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2007373" y="2801981"/>
            <a:ext cx="1494925" cy="907315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 rot="758744">
            <a:off x="1198314" y="3395329"/>
            <a:ext cx="582376" cy="869781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993115" y="0"/>
            <a:ext cx="1828888" cy="1393078"/>
          </a:xfrm>
          <a:custGeom>
            <a:rect b="b" l="l" r="r" t="t"/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1793105" y="4243274"/>
            <a:ext cx="1271637" cy="900137"/>
          </a:xfrm>
          <a:custGeom>
            <a:rect b="b" l="l" r="r" t="t"/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0" y="2907418"/>
            <a:ext cx="971624" cy="1607346"/>
          </a:xfrm>
          <a:custGeom>
            <a:rect b="b" l="l" r="r" t="t"/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2007373" y="2801981"/>
            <a:ext cx="1494925" cy="907315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 rot="758744">
            <a:off x="1198314" y="3395329"/>
            <a:ext cx="582376" cy="869781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1993115" y="0"/>
            <a:ext cx="1828888" cy="1393078"/>
          </a:xfrm>
          <a:custGeom>
            <a:rect b="b" l="l" r="r" t="t"/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793105" y="4243274"/>
            <a:ext cx="1271637" cy="900137"/>
          </a:xfrm>
          <a:custGeom>
            <a:rect b="b" l="l" r="r" t="t"/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0" y="2907418"/>
            <a:ext cx="971624" cy="1607346"/>
          </a:xfrm>
          <a:custGeom>
            <a:rect b="b" l="l" r="r" t="t"/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1650244" y="3237827"/>
            <a:ext cx="930521" cy="1355672"/>
          </a:xfrm>
          <a:custGeom>
            <a:rect b="b" l="l" r="r" t="t"/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0" y="2514602"/>
            <a:ext cx="1378855" cy="1907408"/>
          </a:xfrm>
          <a:custGeom>
            <a:rect b="b" l="l" r="r" t="t"/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2114578" y="0"/>
            <a:ext cx="1107352" cy="964471"/>
          </a:xfrm>
          <a:custGeom>
            <a:rect b="b" l="l" r="r" t="t"/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eaves">
  <p:cSld name="BLANK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/>
          <p:nvPr/>
        </p:nvSpPr>
        <p:spPr>
          <a:xfrm rot="3560713">
            <a:off x="7919979" y="4139908"/>
            <a:ext cx="1129759" cy="685684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 rot="1619439">
            <a:off x="7518911" y="3963338"/>
            <a:ext cx="440102" cy="657294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 rot="-5564790">
            <a:off x="1156803" y="211500"/>
            <a:ext cx="672035" cy="536827"/>
          </a:xfrm>
          <a:custGeom>
            <a:rect b="b" l="l" r="r" t="t"/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 rot="8585060">
            <a:off x="241104" y="264328"/>
            <a:ext cx="975659" cy="1597185"/>
          </a:xfrm>
          <a:custGeom>
            <a:rect b="b" l="l" r="r" t="t"/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5"/>
          <p:cNvSpPr/>
          <p:nvPr/>
        </p:nvSpPr>
        <p:spPr>
          <a:xfrm rot="3560713">
            <a:off x="7919979" y="4139908"/>
            <a:ext cx="1129759" cy="685684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/>
          <p:nvPr/>
        </p:nvSpPr>
        <p:spPr>
          <a:xfrm rot="1619439">
            <a:off x="7518911" y="3963338"/>
            <a:ext cx="440102" cy="657294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 rot="-5564790">
            <a:off x="1156803" y="211500"/>
            <a:ext cx="672035" cy="536827"/>
          </a:xfrm>
          <a:custGeom>
            <a:rect b="b" l="l" r="r" t="t"/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 rot="8585060">
            <a:off x="241104" y="264328"/>
            <a:ext cx="975659" cy="1597185"/>
          </a:xfrm>
          <a:custGeom>
            <a:rect b="b" l="l" r="r" t="t"/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4906875" y="1668838"/>
            <a:ext cx="3957900" cy="22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CARBON FOR CA$H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932" r="942" t="0"/>
          <a:stretch/>
        </p:blipFill>
        <p:spPr>
          <a:xfrm>
            <a:off x="224471" y="446550"/>
            <a:ext cx="4608989" cy="4696974"/>
          </a:xfrm>
          <a:custGeom>
            <a:rect b="b" l="l" r="r" t="t"/>
            <a:pathLst>
              <a:path extrusionOk="0" h="21600" w="21061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4960350" y="3897600"/>
            <a:ext cx="347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Team Carbon: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Kate Baker, Nika Gorski, Caroline Willett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320075" y="244825"/>
            <a:ext cx="4366800" cy="13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..by the Agroforestry Systems.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Agroforestry - </a:t>
            </a:r>
            <a:r>
              <a:rPr lang="en"/>
              <a:t>agriculture</a:t>
            </a:r>
            <a:r>
              <a:rPr lang="en"/>
              <a:t> </a:t>
            </a:r>
            <a:r>
              <a:rPr lang="en"/>
              <a:t>incorporating</a:t>
            </a:r>
            <a:r>
              <a:rPr lang="en"/>
              <a:t> the cultivation and </a:t>
            </a:r>
            <a:r>
              <a:rPr lang="en"/>
              <a:t>conservation</a:t>
            </a:r>
            <a:r>
              <a:rPr lang="en"/>
              <a:t> of trees.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Tree cover </a:t>
            </a:r>
            <a:r>
              <a:rPr lang="en"/>
              <a:t>tripled</a:t>
            </a:r>
            <a:r>
              <a:rPr lang="en"/>
              <a:t> over 5 years because of this project.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9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flip dir="l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7" name="Google Shape;237;p36"/>
          <p:cNvGrpSpPr/>
          <p:nvPr/>
        </p:nvGrpSpPr>
        <p:grpSpPr>
          <a:xfrm>
            <a:off x="463496" y="418193"/>
            <a:ext cx="1417581" cy="1380759"/>
            <a:chOff x="5926225" y="921350"/>
            <a:chExt cx="517800" cy="504350"/>
          </a:xfrm>
        </p:grpSpPr>
        <p:sp>
          <p:nvSpPr>
            <p:cNvPr id="238" name="Google Shape;238;p3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6"/>
          <p:cNvSpPr/>
          <p:nvPr/>
        </p:nvSpPr>
        <p:spPr>
          <a:xfrm>
            <a:off x="2027271" y="916449"/>
            <a:ext cx="1417580" cy="80076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3404615" y="595000"/>
            <a:ext cx="696695" cy="393592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>
            <p:ph idx="4294967295" type="title"/>
          </p:nvPr>
        </p:nvSpPr>
        <p:spPr>
          <a:xfrm>
            <a:off x="5624850" y="796875"/>
            <a:ext cx="3207300" cy="623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Dosis"/>
                <a:ea typeface="Dosis"/>
                <a:cs typeface="Dosis"/>
                <a:sym typeface="Dosis"/>
              </a:rPr>
              <a:t>Future</a:t>
            </a:r>
            <a:r>
              <a:rPr b="1" lang="en">
                <a:solidFill>
                  <a:schemeClr val="accent4"/>
                </a:solidFill>
                <a:latin typeface="Dosis"/>
                <a:ea typeface="Dosis"/>
                <a:cs typeface="Dosis"/>
                <a:sym typeface="Dosis"/>
              </a:rPr>
              <a:t> State</a:t>
            </a:r>
            <a:endParaRPr b="1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" name="Google Shape;243;p36"/>
          <p:cNvSpPr txBox="1"/>
          <p:nvPr>
            <p:ph idx="4294967295" type="body"/>
          </p:nvPr>
        </p:nvSpPr>
        <p:spPr>
          <a:xfrm>
            <a:off x="311700" y="2011338"/>
            <a:ext cx="8520600" cy="25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8F567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8F567"/>
                </a:solidFill>
              </a:rPr>
              <a:t>We will create carbon projections and a new process to accurately and easily pay farmers for carbon absorption now and in the future.</a:t>
            </a:r>
            <a:endParaRPr>
              <a:solidFill>
                <a:srgbClr val="B8F567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B8F56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idx="4294967295" type="title"/>
          </p:nvPr>
        </p:nvSpPr>
        <p:spPr>
          <a:xfrm>
            <a:off x="1793825" y="483738"/>
            <a:ext cx="3041400" cy="16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Will Create </a:t>
            </a:r>
            <a:r>
              <a:rPr lang="en">
                <a:solidFill>
                  <a:schemeClr val="dk1"/>
                </a:solidFill>
              </a:rPr>
              <a:t>Carbon Projections..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3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37"/>
          <p:cNvSpPr txBox="1"/>
          <p:nvPr>
            <p:ph idx="4294967295" type="body"/>
          </p:nvPr>
        </p:nvSpPr>
        <p:spPr>
          <a:xfrm>
            <a:off x="4960400" y="2706263"/>
            <a:ext cx="36984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We need to come up with accurate equations that can project carbon </a:t>
            </a:r>
            <a:r>
              <a:rPr lang="en" sz="2200"/>
              <a:t>sequestration over time. </a:t>
            </a:r>
            <a:r>
              <a:rPr lang="en"/>
              <a:t> </a:t>
            </a: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75" y="2262277"/>
            <a:ext cx="4157648" cy="248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8425" y="89850"/>
            <a:ext cx="4422361" cy="248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366700" y="708100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..And a New Process for Carbon Payments..</a:t>
            </a:r>
            <a:endParaRPr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5125"/>
            <a:ext cx="4107308" cy="530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4366775" y="1399000"/>
            <a:ext cx="4366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ntano Sans"/>
              <a:buChar char="●"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Estimate carbon sequestered (per farm) based on mean of diameter, wood density, and biomass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ntano Sans"/>
              <a:buChar char="●"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Literature review of allometric equations and carbon value (USD and HTG)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ntano Sans"/>
              <a:buChar char="○"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Compare results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ntano Sans"/>
              <a:buChar char="●"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Verify estimates based on current equations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ntano Sans"/>
              <a:buChar char="●"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End product?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600"/>
              </a:solidFill>
              <a:highlight>
                <a:schemeClr val="lt1"/>
              </a:highlight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4768437" y="3686725"/>
            <a:ext cx="3563470" cy="851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D600"/>
                </a:solidFill>
                <a:latin typeface="Pontano Sans"/>
              </a:rPr>
              <a:t>DATABASE</a:t>
            </a: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ctrTitle"/>
          </p:nvPr>
        </p:nvSpPr>
        <p:spPr>
          <a:xfrm>
            <a:off x="5349175" y="999575"/>
            <a:ext cx="3108900" cy="21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..To Accurately and Easily Pay Farmers..</a:t>
            </a:r>
            <a:endParaRPr/>
          </a:p>
        </p:txBody>
      </p:sp>
      <p:sp>
        <p:nvSpPr>
          <p:cNvPr id="267" name="Google Shape;267;p39"/>
          <p:cNvSpPr txBox="1"/>
          <p:nvPr>
            <p:ph idx="1" type="subTitle"/>
          </p:nvPr>
        </p:nvSpPr>
        <p:spPr>
          <a:xfrm>
            <a:off x="5349175" y="3221051"/>
            <a:ext cx="31089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is partially inaccurate and difficult to calculate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Ease and accuracy of payment will help the program to grow</a:t>
            </a:r>
            <a:endParaRPr/>
          </a:p>
        </p:txBody>
      </p:sp>
      <p:sp>
        <p:nvSpPr>
          <p:cNvPr id="268" name="Google Shape;268;p39"/>
          <p:cNvSpPr/>
          <p:nvPr/>
        </p:nvSpPr>
        <p:spPr>
          <a:xfrm>
            <a:off x="0" y="0"/>
            <a:ext cx="4950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9575"/>
            <a:ext cx="4950000" cy="33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flip dir="l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 b="-22689" l="120135" r="-118261" t="22690"/>
          <a:stretch/>
        </p:blipFill>
        <p:spPr>
          <a:xfrm>
            <a:off x="6202753" y="1783253"/>
            <a:ext cx="3297310" cy="3360258"/>
          </a:xfrm>
          <a:custGeom>
            <a:rect b="b" l="l" r="r" t="t"/>
            <a:pathLst>
              <a:path extrusionOk="0" h="21600" w="21061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SC_4400.NEF" id="275" name="Google Shape;27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853" y="1000600"/>
            <a:ext cx="5950148" cy="394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 txBox="1"/>
          <p:nvPr/>
        </p:nvSpPr>
        <p:spPr>
          <a:xfrm>
            <a:off x="4710025" y="170675"/>
            <a:ext cx="4199100" cy="73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..Now and In the Future.</a:t>
            </a:r>
            <a:endParaRPr sz="18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idx="4294967295" type="title"/>
          </p:nvPr>
        </p:nvSpPr>
        <p:spPr>
          <a:xfrm>
            <a:off x="888850" y="1483600"/>
            <a:ext cx="7816200" cy="21909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Dr. Deborah McGrath’s sustainable “carbon for cash” project uses multiple data sets and formulas to calculate the amount of carbon absorbed by the agroforestry systems. We will create carbon projections and a new process to accurately pay farmers for carbon absorption now and in the future.</a:t>
            </a:r>
            <a:endParaRPr b="1" sz="2400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6011050" y="4127225"/>
            <a:ext cx="1627200" cy="50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ontano Sans"/>
                <a:ea typeface="Pontano Sans"/>
                <a:cs typeface="Pontano Sans"/>
                <a:sym typeface="Pontano Sans"/>
              </a:rPr>
              <a:t>Questions?</a:t>
            </a:r>
            <a:endParaRPr sz="2100"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401375" y="1121400"/>
            <a:ext cx="55533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200"/>
              <a:t>Dr. Deborah McGrath’s sustainable “carbon for cash” project uses multiple data sets and formulas to calculate the amount of carbon absorbed by the agroforestry systems. We will create carbon projections and a new process to accurately and easily pay farmers for carbon absorption now and in the future.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1B148"/>
                </a:solidFill>
              </a:rPr>
              <a:t>‹#›</a:t>
            </a:fld>
            <a:endParaRPr>
              <a:solidFill>
                <a:srgbClr val="51B148"/>
              </a:solidFill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44553" r="1113" t="17280"/>
          <a:stretch/>
        </p:blipFill>
        <p:spPr>
          <a:xfrm rot="-182">
            <a:off x="1152444" y="592222"/>
            <a:ext cx="1642531" cy="2500740"/>
          </a:xfrm>
          <a:custGeom>
            <a:rect b="b" l="l" r="r" t="t"/>
            <a:pathLst>
              <a:path extrusionOk="0" h="21367" w="17426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flip dir="l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28"/>
          <p:cNvGrpSpPr/>
          <p:nvPr/>
        </p:nvGrpSpPr>
        <p:grpSpPr>
          <a:xfrm>
            <a:off x="463496" y="418193"/>
            <a:ext cx="1417581" cy="1380759"/>
            <a:chOff x="5926225" y="921350"/>
            <a:chExt cx="517800" cy="504350"/>
          </a:xfrm>
        </p:grpSpPr>
        <p:sp>
          <p:nvSpPr>
            <p:cNvPr id="173" name="Google Shape;173;p28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8"/>
          <p:cNvSpPr/>
          <p:nvPr/>
        </p:nvSpPr>
        <p:spPr>
          <a:xfrm>
            <a:off x="2027271" y="916449"/>
            <a:ext cx="1417580" cy="80076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404615" y="595000"/>
            <a:ext cx="696695" cy="393592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>
            <p:ph idx="4294967295" type="title"/>
          </p:nvPr>
        </p:nvSpPr>
        <p:spPr>
          <a:xfrm>
            <a:off x="5358650" y="796875"/>
            <a:ext cx="3246300" cy="623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Dosis"/>
                <a:ea typeface="Dosis"/>
                <a:cs typeface="Dosis"/>
                <a:sym typeface="Dosis"/>
              </a:rPr>
              <a:t>Current State</a:t>
            </a:r>
            <a:endParaRPr b="1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28"/>
          <p:cNvSpPr txBox="1"/>
          <p:nvPr>
            <p:ph idx="4294967295" type="body"/>
          </p:nvPr>
        </p:nvSpPr>
        <p:spPr>
          <a:xfrm>
            <a:off x="311700" y="1896513"/>
            <a:ext cx="85206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2"/>
                </a:solidFill>
              </a:rPr>
              <a:t>Dr. Deborah McGrath’s sustainable “carbon for cash” project uses multiple data sets and formulas to calculate the amount of carbon absorbed by the agroforestry systems.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McGrath..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Sewanee Partners in Agriculture Program</a:t>
            </a:r>
            <a:endParaRPr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370174"/>
            <a:ext cx="3300600" cy="44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5255050" y="277275"/>
            <a:ext cx="2255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800"/>
              <a:t>..Sustainable..</a:t>
            </a:r>
            <a:endParaRPr sz="2800"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575" y="941950"/>
            <a:ext cx="5990450" cy="35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64" y="1991700"/>
            <a:ext cx="3522209" cy="29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6855" l="0" r="0" t="0"/>
          <a:stretch/>
        </p:blipFill>
        <p:spPr>
          <a:xfrm>
            <a:off x="4776850" y="172624"/>
            <a:ext cx="4180800" cy="30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/>
          <p:nvPr/>
        </p:nvSpPr>
        <p:spPr>
          <a:xfrm>
            <a:off x="3720350" y="931475"/>
            <a:ext cx="1000500" cy="993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highlight>
                <a:schemeClr val="accent5"/>
              </a:highlight>
            </a:endParaRPr>
          </a:p>
        </p:txBody>
      </p:sp>
      <p:sp>
        <p:nvSpPr>
          <p:cNvPr id="201" name="Google Shape;201;p31"/>
          <p:cNvSpPr txBox="1"/>
          <p:nvPr>
            <p:ph idx="4294967295" type="title"/>
          </p:nvPr>
        </p:nvSpPr>
        <p:spPr>
          <a:xfrm>
            <a:off x="1804625" y="172625"/>
            <a:ext cx="32790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Dosis"/>
                <a:ea typeface="Dosis"/>
                <a:cs typeface="Dosis"/>
                <a:sym typeface="Dosis"/>
              </a:rPr>
              <a:t>..Carbon for </a:t>
            </a:r>
            <a:endParaRPr b="1" sz="3000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Dosis"/>
                <a:ea typeface="Dosis"/>
                <a:cs typeface="Dosis"/>
                <a:sym typeface="Dosis"/>
              </a:rPr>
              <a:t>Cash Project..</a:t>
            </a:r>
            <a:endParaRPr b="1" sz="3000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4294967295" type="title"/>
          </p:nvPr>
        </p:nvSpPr>
        <p:spPr>
          <a:xfrm>
            <a:off x="2335950" y="343225"/>
            <a:ext cx="4472100" cy="11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..Uses </a:t>
            </a:r>
            <a:r>
              <a:rPr lang="en" sz="3400"/>
              <a:t>Multiple</a:t>
            </a:r>
            <a:r>
              <a:rPr lang="en" sz="3400"/>
              <a:t> Data Sets and Formulas..</a:t>
            </a:r>
            <a:endParaRPr sz="3400"/>
          </a:p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5" y="1816888"/>
            <a:ext cx="4706006" cy="324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23" y="1276688"/>
            <a:ext cx="3743428" cy="236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flip dir="l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33"/>
          <p:cNvGraphicFramePr/>
          <p:nvPr/>
        </p:nvGraphicFramePr>
        <p:xfrm>
          <a:off x="4392063" y="159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{D48F4DD5-26A0-4DDF-983B-C1A60DB9EDDD}</a:tableStyleId>
              </a:tblPr>
              <a:tblGrid>
                <a:gridCol w="1813025"/>
                <a:gridCol w="844375"/>
                <a:gridCol w="1730950"/>
              </a:tblGrid>
              <a:tr h="10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Equation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Source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Description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</a:tr>
              <a:tr h="54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</a:t>
                      </a:r>
                      <a:r>
                        <a:rPr baseline="-25000" lang="en" sz="1200"/>
                        <a:t>total</a:t>
                      </a:r>
                      <a:r>
                        <a:rPr lang="en" sz="1200"/>
                        <a:t> (kg) = 1.163 + 0.017 (D2H)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Cole and Ewel (2006)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economic species, including </a:t>
                      </a:r>
                      <a:r>
                        <a:rPr i="1" lang="en" sz="1200"/>
                        <a:t>Cedrela odorata</a:t>
                      </a:r>
                      <a:r>
                        <a:rPr lang="en" sz="1200"/>
                        <a:t>, planted in polyculture in Costa Rica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</a:tr>
              <a:tr h="43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</a:t>
                      </a:r>
                      <a:r>
                        <a:rPr baseline="-25000" lang="en" sz="1200"/>
                        <a:t>aboveground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biomass (kg) =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EXP(-2.187+0.916*LN(p*dbh2*H)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Chave et al. 2005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General equation for tropical dry forest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</a:tr>
              <a:tr h="54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</a:t>
                      </a:r>
                      <a:r>
                        <a:rPr baseline="-25000" lang="en" sz="1200"/>
                        <a:t>aboveground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(lbs) = 0.25 (dbh2*H)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Trees for the Future.org 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Derived from University of Nebraska extension publication and adapted for Sub-Saharan Africa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</a:tr>
              <a:tr h="43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</a:t>
                      </a:r>
                      <a:r>
                        <a:rPr baseline="-25000" lang="en" sz="1200"/>
                        <a:t>aboveground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biomass (kg) = 0.048D* 2.68 (for </a:t>
                      </a:r>
                      <a:r>
                        <a:rPr i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 macrophylla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only)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Adinugroho and Sidiyasa 2005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Developed for </a:t>
                      </a:r>
                      <a:r>
                        <a:rPr i="1" lang="en" sz="1200"/>
                        <a:t>Swietenia macrophylla </a:t>
                      </a:r>
                      <a:r>
                        <a:rPr lang="en" sz="1200"/>
                        <a:t>King </a:t>
                      </a:r>
                      <a:endParaRPr sz="1200"/>
                    </a:p>
                  </a:txBody>
                  <a:tcPr marT="0" marB="0" marR="68575" marL="6857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5" name="Google Shape;215;p33"/>
          <p:cNvSpPr txBox="1"/>
          <p:nvPr/>
        </p:nvSpPr>
        <p:spPr>
          <a:xfrm>
            <a:off x="1832550" y="1593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..To Calculate..</a:t>
            </a:r>
            <a:endParaRPr sz="400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50" y="2498900"/>
            <a:ext cx="4264826" cy="23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1722775" y="1177425"/>
            <a:ext cx="2106900" cy="569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  <a:latin typeface="Pontano Sans"/>
                <a:ea typeface="Pontano Sans"/>
                <a:cs typeface="Pontano Sans"/>
                <a:sym typeface="Pontano Sans"/>
              </a:rPr>
              <a:t>..To Calculate..</a:t>
            </a:r>
            <a:endParaRPr sz="2500">
              <a:solidFill>
                <a:schemeClr val="accent4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..The Amount of Carbon Absorbed..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075" y="1872075"/>
            <a:ext cx="441680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701" y="2011988"/>
            <a:ext cx="4121500" cy="24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